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948EC-8797-4C68-B9B1-965F62669CBB}" type="datetimeFigureOut">
              <a:rPr lang="ru-RU" smtClean="0"/>
              <a:t>12.09.2022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06D9B-836F-4C8C-B9D1-966D0AD80B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2634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948EC-8797-4C68-B9B1-965F62669CBB}" type="datetimeFigureOut">
              <a:rPr lang="ru-RU" smtClean="0"/>
              <a:t>12.09.2022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06D9B-836F-4C8C-B9D1-966D0AD80B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2062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948EC-8797-4C68-B9B1-965F62669CBB}" type="datetimeFigureOut">
              <a:rPr lang="ru-RU" smtClean="0"/>
              <a:t>12.09.2022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06D9B-836F-4C8C-B9D1-966D0AD80B7A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314913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948EC-8797-4C68-B9B1-965F62669CBB}" type="datetimeFigureOut">
              <a:rPr lang="ru-RU" smtClean="0"/>
              <a:t>12.09.2022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06D9B-836F-4C8C-B9D1-966D0AD80B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75347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948EC-8797-4C68-B9B1-965F62669CBB}" type="datetimeFigureOut">
              <a:rPr lang="ru-RU" smtClean="0"/>
              <a:t>12.09.2022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06D9B-836F-4C8C-B9D1-966D0AD80B7A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027996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948EC-8797-4C68-B9B1-965F62669CBB}" type="datetimeFigureOut">
              <a:rPr lang="ru-RU" smtClean="0"/>
              <a:t>12.09.2022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06D9B-836F-4C8C-B9D1-966D0AD80B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7580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948EC-8797-4C68-B9B1-965F62669CBB}" type="datetimeFigureOut">
              <a:rPr lang="ru-RU" smtClean="0"/>
              <a:t>12.09.2022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06D9B-836F-4C8C-B9D1-966D0AD80B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75096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948EC-8797-4C68-B9B1-965F62669CBB}" type="datetimeFigureOut">
              <a:rPr lang="ru-RU" smtClean="0"/>
              <a:t>12.09.2022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06D9B-836F-4C8C-B9D1-966D0AD80B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960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948EC-8797-4C68-B9B1-965F62669CBB}" type="datetimeFigureOut">
              <a:rPr lang="ru-RU" smtClean="0"/>
              <a:t>12.09.2022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06D9B-836F-4C8C-B9D1-966D0AD80B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3007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948EC-8797-4C68-B9B1-965F62669CBB}" type="datetimeFigureOut">
              <a:rPr lang="ru-RU" smtClean="0"/>
              <a:t>12.09.2022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06D9B-836F-4C8C-B9D1-966D0AD80B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0438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948EC-8797-4C68-B9B1-965F62669CBB}" type="datetimeFigureOut">
              <a:rPr lang="ru-RU" smtClean="0"/>
              <a:t>12.09.2022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06D9B-836F-4C8C-B9D1-966D0AD80B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7358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948EC-8797-4C68-B9B1-965F62669CBB}" type="datetimeFigureOut">
              <a:rPr lang="ru-RU" smtClean="0"/>
              <a:t>12.09.2022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06D9B-836F-4C8C-B9D1-966D0AD80B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7576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948EC-8797-4C68-B9B1-965F62669CBB}" type="datetimeFigureOut">
              <a:rPr lang="ru-RU" smtClean="0"/>
              <a:t>12.09.2022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06D9B-836F-4C8C-B9D1-966D0AD80B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1658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948EC-8797-4C68-B9B1-965F62669CBB}" type="datetimeFigureOut">
              <a:rPr lang="ru-RU" smtClean="0"/>
              <a:t>12.09.2022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06D9B-836F-4C8C-B9D1-966D0AD80B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8940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948EC-8797-4C68-B9B1-965F62669CBB}" type="datetimeFigureOut">
              <a:rPr lang="ru-RU" smtClean="0"/>
              <a:t>12.09.2022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06D9B-836F-4C8C-B9D1-966D0AD80B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81697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948EC-8797-4C68-B9B1-965F62669CBB}" type="datetimeFigureOut">
              <a:rPr lang="ru-RU" smtClean="0"/>
              <a:t>12.09.2022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06D9B-836F-4C8C-B9D1-966D0AD80B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6766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9948EC-8797-4C68-B9B1-965F62669CBB}" type="datetimeFigureOut">
              <a:rPr lang="ru-RU" smtClean="0"/>
              <a:t>12.09.2022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D306D9B-836F-4C8C-B9D1-966D0AD80B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7828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25713" y="347134"/>
            <a:ext cx="7766936" cy="1646302"/>
          </a:xfrm>
        </p:spPr>
        <p:txBody>
          <a:bodyPr/>
          <a:lstStyle/>
          <a:p>
            <a:r>
              <a:rPr lang="ru-RU" dirty="0" smtClean="0"/>
              <a:t>Ставропольский ГАУ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89483" y="2872664"/>
            <a:ext cx="7766936" cy="2358759"/>
          </a:xfrm>
        </p:spPr>
        <p:txBody>
          <a:bodyPr>
            <a:normAutofit/>
          </a:bodyPr>
          <a:lstStyle/>
          <a:p>
            <a:endParaRPr lang="ru-RU" dirty="0" smtClean="0">
              <a:solidFill>
                <a:schemeClr val="tx1"/>
              </a:solidFill>
            </a:endParaRP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Практическая работа 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Тема: </a:t>
            </a:r>
            <a:r>
              <a:rPr lang="ru-RU" b="1" dirty="0" smtClean="0">
                <a:solidFill>
                  <a:schemeClr val="tx1"/>
                </a:solidFill>
              </a:rPr>
              <a:t>ВЫБОР АППАРАТУРЫ И ПЛАНИРОВАНИЕ БЕСПРОВОДНОЙ СЕТИ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33678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модем </a:t>
            </a:r>
            <a:r>
              <a:rPr lang="ru-RU" dirty="0" err="1"/>
              <a:t>BreezeMAX</a:t>
            </a:r>
            <a:r>
              <a:rPr lang="ru-RU" dirty="0"/>
              <a:t> USB </a:t>
            </a:r>
            <a:r>
              <a:rPr lang="ru-RU" dirty="0" smtClean="0"/>
              <a:t>200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Мобильная станция - модем </a:t>
            </a:r>
            <a:r>
              <a:rPr lang="ru-RU" dirty="0" err="1"/>
              <a:t>BreezeMAX</a:t>
            </a:r>
            <a:r>
              <a:rPr lang="ru-RU" dirty="0"/>
              <a:t> USB </a:t>
            </a:r>
            <a:r>
              <a:rPr lang="ru-RU" dirty="0" smtClean="0"/>
              <a:t>200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Мобильные устройства </a:t>
            </a:r>
            <a:r>
              <a:rPr lang="ru-RU" dirty="0" err="1"/>
              <a:t>BreezeMAX</a:t>
            </a:r>
            <a:r>
              <a:rPr lang="ru-RU" dirty="0"/>
              <a:t> включают в себя </a:t>
            </a:r>
            <a:r>
              <a:rPr lang="ru-RU" dirty="0" err="1"/>
              <a:t>BreezeMAX</a:t>
            </a:r>
            <a:r>
              <a:rPr lang="ru-RU" dirty="0"/>
              <a:t> USB 200 </a:t>
            </a:r>
            <a:r>
              <a:rPr lang="ru-RU" dirty="0" err="1"/>
              <a:t>WiMAX</a:t>
            </a:r>
            <a:r>
              <a:rPr lang="ru-RU" dirty="0"/>
              <a:t> Модем и </a:t>
            </a:r>
            <a:r>
              <a:rPr lang="ru-RU" dirty="0" err="1"/>
              <a:t>BreezeMAX</a:t>
            </a:r>
            <a:r>
              <a:rPr lang="ru-RU" dirty="0"/>
              <a:t> PC карту - компактные, малогабаритные радиомодемы, разработанные для фиксированного и мобильного функционирования с поддержкой </a:t>
            </a:r>
            <a:r>
              <a:rPr lang="ru-RU" dirty="0" err="1"/>
              <a:t>Plug</a:t>
            </a:r>
            <a:r>
              <a:rPr lang="ru-RU" dirty="0"/>
              <a:t> </a:t>
            </a:r>
            <a:r>
              <a:rPr lang="ru-RU" dirty="0" err="1"/>
              <a:t>and</a:t>
            </a:r>
            <a:r>
              <a:rPr lang="ru-RU" dirty="0"/>
              <a:t> </a:t>
            </a:r>
            <a:r>
              <a:rPr lang="ru-RU" dirty="0" err="1"/>
              <a:t>Play</a:t>
            </a:r>
            <a:r>
              <a:rPr lang="ru-RU" dirty="0"/>
              <a:t> инсталляции и самостоятельной инициализации. Оборудованные передовыми </a:t>
            </a:r>
            <a:r>
              <a:rPr lang="ru-RU" dirty="0" err="1"/>
              <a:t>handoff</a:t>
            </a:r>
            <a:r>
              <a:rPr lang="ru-RU" dirty="0"/>
              <a:t> алгоритмами, эти мобильные устройства позволяют пользователям ноутбуков и настольных компьютеров соединяться с </a:t>
            </a:r>
            <a:r>
              <a:rPr lang="ru-RU" dirty="0" err="1"/>
              <a:t>WiMAX</a:t>
            </a:r>
            <a:r>
              <a:rPr lang="ru-RU" dirty="0"/>
              <a:t> сетями в любое время, в любом месте.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1968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Технические характеристики модема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2606568" y="2150595"/>
          <a:ext cx="4738902" cy="3901424"/>
        </p:xfrm>
        <a:graphic>
          <a:graphicData uri="http://schemas.openxmlformats.org/drawingml/2006/table">
            <a:tbl>
              <a:tblPr/>
              <a:tblGrid>
                <a:gridCol w="2369451">
                  <a:extLst>
                    <a:ext uri="{9D8B030D-6E8A-4147-A177-3AD203B41FA5}">
                      <a16:colId xmlns:a16="http://schemas.microsoft.com/office/drawing/2014/main" val="1077359542"/>
                    </a:ext>
                  </a:extLst>
                </a:gridCol>
                <a:gridCol w="2369451">
                  <a:extLst>
                    <a:ext uri="{9D8B030D-6E8A-4147-A177-3AD203B41FA5}">
                      <a16:colId xmlns:a16="http://schemas.microsoft.com/office/drawing/2014/main" val="2674327653"/>
                    </a:ext>
                  </a:extLst>
                </a:gridCol>
              </a:tblGrid>
              <a:tr h="201633"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50408" marR="50408" marT="25204" marB="25204"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50408" marR="50408" marT="25204" marB="25204"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22922699"/>
                  </a:ext>
                </a:extLst>
              </a:tr>
              <a:tr h="407467">
                <a:tc>
                  <a:txBody>
                    <a:bodyPr/>
                    <a:lstStyle/>
                    <a:p>
                      <a:pPr algn="l"/>
                      <a:r>
                        <a:rPr lang="ru-RU" sz="1000">
                          <a:effectLst/>
                        </a:rPr>
                        <a:t>Поддерживаемые диапазоны частот, ГГц</a:t>
                      </a:r>
                    </a:p>
                  </a:txBody>
                  <a:tcPr marL="52509" marR="52509" marT="52509" marB="52509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000">
                          <a:effectLst/>
                        </a:rPr>
                        <a:t>2,3-2,4; 2,5-2,7; 3,4-3,6.</a:t>
                      </a:r>
                    </a:p>
                  </a:txBody>
                  <a:tcPr marL="52509" marR="52509" marT="52509" marB="52509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0922272"/>
                  </a:ext>
                </a:extLst>
              </a:tr>
              <a:tr h="256242">
                <a:tc>
                  <a:txBody>
                    <a:bodyPr/>
                    <a:lstStyle/>
                    <a:p>
                      <a:pPr algn="l"/>
                      <a:r>
                        <a:rPr lang="ru-RU" sz="1000">
                          <a:effectLst/>
                        </a:rPr>
                        <a:t>Ширина канала, МГц</a:t>
                      </a:r>
                    </a:p>
                  </a:txBody>
                  <a:tcPr marL="52509" marR="52509" marT="52509" marB="52509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A9A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000">
                          <a:effectLst/>
                        </a:rPr>
                        <a:t>5; 7; 10.</a:t>
                      </a:r>
                    </a:p>
                  </a:txBody>
                  <a:tcPr marL="52509" marR="52509" marT="52509" marB="52509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A9A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7484717"/>
                  </a:ext>
                </a:extLst>
              </a:tr>
              <a:tr h="256242">
                <a:tc>
                  <a:txBody>
                    <a:bodyPr/>
                    <a:lstStyle/>
                    <a:p>
                      <a:pPr algn="l"/>
                      <a:r>
                        <a:rPr lang="ru-RU" sz="1000">
                          <a:effectLst/>
                        </a:rPr>
                        <a:t>Число поднесущих</a:t>
                      </a:r>
                    </a:p>
                  </a:txBody>
                  <a:tcPr marL="52509" marR="52509" marT="52509" marB="52509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000">
                          <a:effectLst/>
                        </a:rPr>
                        <a:t>512; 1024.</a:t>
                      </a:r>
                    </a:p>
                  </a:txBody>
                  <a:tcPr marL="52509" marR="52509" marT="52509" marB="52509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4059966"/>
                  </a:ext>
                </a:extLst>
              </a:tr>
              <a:tr h="256242">
                <a:tc>
                  <a:txBody>
                    <a:bodyPr/>
                    <a:lstStyle/>
                    <a:p>
                      <a:pPr algn="l"/>
                      <a:r>
                        <a:rPr lang="ru-RU" sz="1000">
                          <a:effectLst/>
                        </a:rPr>
                        <a:t>Метод дуплексилования</a:t>
                      </a:r>
                    </a:p>
                  </a:txBody>
                  <a:tcPr marL="52509" marR="52509" marT="52509" marB="52509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A9A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000">
                          <a:effectLst/>
                        </a:rPr>
                        <a:t>Временной.</a:t>
                      </a:r>
                    </a:p>
                  </a:txBody>
                  <a:tcPr marL="52509" marR="52509" marT="52509" marB="52509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A9A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3414671"/>
                  </a:ext>
                </a:extLst>
              </a:tr>
              <a:tr h="256242">
                <a:tc>
                  <a:txBody>
                    <a:bodyPr/>
                    <a:lstStyle/>
                    <a:p>
                      <a:pPr algn="l"/>
                      <a:r>
                        <a:rPr lang="ru-RU" sz="1000">
                          <a:effectLst/>
                        </a:rPr>
                        <a:t>Модуляция</a:t>
                      </a:r>
                    </a:p>
                  </a:txBody>
                  <a:tcPr marL="52509" marR="52509" marT="52509" marB="52509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000">
                          <a:effectLst/>
                        </a:rPr>
                        <a:t>4-ФМ; 16-КАМ; 64-КАМ.</a:t>
                      </a:r>
                    </a:p>
                  </a:txBody>
                  <a:tcPr marL="52509" marR="52509" marT="52509" marB="52509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5026398"/>
                  </a:ext>
                </a:extLst>
              </a:tr>
              <a:tr h="256242">
                <a:tc>
                  <a:txBody>
                    <a:bodyPr/>
                    <a:lstStyle/>
                    <a:p>
                      <a:pPr algn="l"/>
                      <a:r>
                        <a:rPr lang="ru-RU" sz="1000">
                          <a:effectLst/>
                        </a:rPr>
                        <a:t>Поддерживаемые профили</a:t>
                      </a:r>
                    </a:p>
                  </a:txBody>
                  <a:tcPr marL="52509" marR="52509" marT="52509" marB="52509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A9A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000">
                          <a:effectLst/>
                        </a:rPr>
                        <a:t>Мобильный, фиксированный </a:t>
                      </a:r>
                      <a:r>
                        <a:rPr lang="en-US" sz="1000">
                          <a:effectLst/>
                        </a:rPr>
                        <a:t>WiMAX</a:t>
                      </a:r>
                    </a:p>
                  </a:txBody>
                  <a:tcPr marL="52509" marR="52509" marT="52509" marB="52509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A9A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3799294"/>
                  </a:ext>
                </a:extLst>
              </a:tr>
              <a:tr h="256242">
                <a:tc>
                  <a:txBody>
                    <a:bodyPr/>
                    <a:lstStyle/>
                    <a:p>
                      <a:pPr algn="l"/>
                      <a:r>
                        <a:rPr lang="ru-RU" sz="1000">
                          <a:effectLst/>
                        </a:rPr>
                        <a:t>Стандарт</a:t>
                      </a:r>
                    </a:p>
                  </a:txBody>
                  <a:tcPr marL="52509" marR="52509" marT="52509" marB="52509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>
                          <a:effectLst/>
                        </a:rPr>
                        <a:t>802.16 e</a:t>
                      </a:r>
                    </a:p>
                  </a:txBody>
                  <a:tcPr marL="52509" marR="52509" marT="52509" marB="52509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5223674"/>
                  </a:ext>
                </a:extLst>
              </a:tr>
              <a:tr h="256242">
                <a:tc>
                  <a:txBody>
                    <a:bodyPr/>
                    <a:lstStyle/>
                    <a:p>
                      <a:pPr algn="l"/>
                      <a:r>
                        <a:rPr lang="ru-RU" sz="1000">
                          <a:effectLst/>
                        </a:rPr>
                        <a:t>Мощность передатчика</a:t>
                      </a:r>
                    </a:p>
                  </a:txBody>
                  <a:tcPr marL="52509" marR="52509" marT="52509" marB="52509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A9A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000">
                          <a:effectLst/>
                        </a:rPr>
                        <a:t>До 23 дБ при 4-ФМ</a:t>
                      </a:r>
                    </a:p>
                  </a:txBody>
                  <a:tcPr marL="52509" marR="52509" marT="52509" marB="52509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A9A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5665661"/>
                  </a:ext>
                </a:extLst>
              </a:tr>
              <a:tr h="256242">
                <a:tc>
                  <a:txBody>
                    <a:bodyPr/>
                    <a:lstStyle/>
                    <a:p>
                      <a:pPr algn="l"/>
                      <a:r>
                        <a:rPr lang="ru-RU" sz="1000">
                          <a:effectLst/>
                        </a:rPr>
                        <a:t>Чувствительность приёмника</a:t>
                      </a:r>
                    </a:p>
                  </a:txBody>
                  <a:tcPr marL="52509" marR="52509" marT="52509" marB="52509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000">
                          <a:effectLst/>
                        </a:rPr>
                        <a:t>-94дБм при 4-ФМ</a:t>
                      </a:r>
                    </a:p>
                  </a:txBody>
                  <a:tcPr marL="52509" marR="52509" marT="52509" marB="52509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4199860"/>
                  </a:ext>
                </a:extLst>
              </a:tr>
              <a:tr h="407467">
                <a:tc>
                  <a:txBody>
                    <a:bodyPr/>
                    <a:lstStyle/>
                    <a:p>
                      <a:pPr algn="l"/>
                      <a:r>
                        <a:rPr lang="ru-RU" sz="1000">
                          <a:effectLst/>
                        </a:rPr>
                        <a:t>Коэффициент усиления антенн (</a:t>
                      </a:r>
                      <a:r>
                        <a:rPr lang="en-US" sz="1000">
                          <a:effectLst/>
                        </a:rPr>
                        <a:t>UL/DL)</a:t>
                      </a:r>
                    </a:p>
                  </a:txBody>
                  <a:tcPr marL="52509" marR="52509" marT="52509" marB="52509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A9A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000">
                          <a:effectLst/>
                        </a:rPr>
                        <a:t>3дБ/4,4дБ</a:t>
                      </a:r>
                    </a:p>
                  </a:txBody>
                  <a:tcPr marL="52509" marR="52509" marT="52509" marB="52509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A9A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5453054"/>
                  </a:ext>
                </a:extLst>
              </a:tr>
              <a:tr h="407467">
                <a:tc>
                  <a:txBody>
                    <a:bodyPr/>
                    <a:lstStyle/>
                    <a:p>
                      <a:pPr algn="l"/>
                      <a:r>
                        <a:rPr lang="ru-RU" sz="1000">
                          <a:effectLst/>
                        </a:rPr>
                        <a:t>Пропускная способность</a:t>
                      </a:r>
                    </a:p>
                  </a:txBody>
                  <a:tcPr marL="52509" marR="52509" marT="52509" marB="52509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000">
                          <a:effectLst/>
                        </a:rPr>
                        <a:t>В Исходящем канале (DL) 20 Мбит/с; в восходящем канале (UL) 5 Мбит/c.</a:t>
                      </a:r>
                    </a:p>
                  </a:txBody>
                  <a:tcPr marL="52509" marR="52509" marT="52509" marB="52509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8611956"/>
                  </a:ext>
                </a:extLst>
              </a:tr>
              <a:tr h="407467">
                <a:tc>
                  <a:txBody>
                    <a:bodyPr/>
                    <a:lstStyle/>
                    <a:p>
                      <a:pPr algn="l"/>
                      <a:r>
                        <a:rPr lang="ru-RU" sz="1000">
                          <a:effectLst/>
                        </a:rPr>
                        <a:t>Применяемые технологии</a:t>
                      </a:r>
                    </a:p>
                  </a:txBody>
                  <a:tcPr marL="52509" marR="52509" marT="52509" marB="52509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A9A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000" dirty="0">
                          <a:effectLst/>
                        </a:rPr>
                        <a:t>MIMO; Стандартный ARQ; гибридный ARQ.</a:t>
                      </a:r>
                    </a:p>
                  </a:txBody>
                  <a:tcPr marL="52509" marR="52509" marT="52509" marB="52509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A9A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36459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11992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Схема подключения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80108" y="2875086"/>
            <a:ext cx="4580067" cy="2566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360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Выбор аппаратуры и расчет сети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/>
              <a:t>1. Базовая станция </a:t>
            </a:r>
            <a:r>
              <a:rPr lang="ru-RU" dirty="0" err="1"/>
              <a:t>WiMAX</a:t>
            </a:r>
            <a:r>
              <a:rPr lang="ru-RU" dirty="0"/>
              <a:t> </a:t>
            </a:r>
            <a:r>
              <a:rPr lang="ru-RU" dirty="0" err="1"/>
              <a:t>Base</a:t>
            </a:r>
            <a:r>
              <a:rPr lang="ru-RU" dirty="0"/>
              <a:t> </a:t>
            </a:r>
            <a:r>
              <a:rPr lang="ru-RU" dirty="0" err="1"/>
              <a:t>Station</a:t>
            </a:r>
            <a:r>
              <a:rPr lang="ru-RU" dirty="0"/>
              <a:t> Air4Gs - компактная, оптимизированная по стоимости </a:t>
            </a:r>
            <a:r>
              <a:rPr lang="ru-RU" dirty="0" err="1"/>
              <a:t>микробеспроводная</a:t>
            </a:r>
            <a:r>
              <a:rPr lang="ru-RU" dirty="0"/>
              <a:t> базовая станция [10]</a:t>
            </a:r>
          </a:p>
          <a:p>
            <a:r>
              <a:rPr lang="ru-RU" dirty="0"/>
              <a:t>Для планирования сети возьмём оборудование компании </a:t>
            </a:r>
            <a:r>
              <a:rPr lang="ru-RU" dirty="0" err="1"/>
              <a:t>Airspan</a:t>
            </a:r>
            <a:r>
              <a:rPr lang="ru-RU" dirty="0"/>
              <a:t>. Произведем расчет параметров сети с использованием оборудования одобренного </a:t>
            </a:r>
            <a:r>
              <a:rPr lang="ru-RU" dirty="0" err="1"/>
              <a:t>WiMAX</a:t>
            </a:r>
            <a:r>
              <a:rPr lang="ru-RU" dirty="0"/>
              <a:t> </a:t>
            </a:r>
            <a:r>
              <a:rPr lang="ru-RU" dirty="0" err="1"/>
              <a:t>Forum</a:t>
            </a:r>
            <a:r>
              <a:rPr lang="ru-RU" dirty="0"/>
              <a:t>.</a:t>
            </a:r>
          </a:p>
          <a:p>
            <a:r>
              <a:rPr lang="ru-RU" dirty="0"/>
              <a:t>Станция Air4Gs обладает высокой производительностью, конструкцией -«все-в-одном», применяется для наружного использования - «все на улице», является оборудованием операторского класса. С небольшой, тонкий и легкий форм-фактором Масса - 10,5 </a:t>
            </a:r>
            <a:r>
              <a:rPr lang="ru-RU" dirty="0" err="1"/>
              <a:t>kg</a:t>
            </a:r>
            <a:r>
              <a:rPr lang="ru-RU" dirty="0"/>
              <a:t>/23.15 фунтов. Низкое энергопотребление - менее 90 Вт.</a:t>
            </a:r>
          </a:p>
          <a:p>
            <a:r>
              <a:rPr lang="ru-RU" dirty="0"/>
              <a:t>Air4Gs является простым и доступным в установке и обслуживании.</a:t>
            </a:r>
          </a:p>
          <a:p>
            <a:r>
              <a:rPr lang="ru-RU" i="1" dirty="0" err="1"/>
              <a:t>Base</a:t>
            </a:r>
            <a:r>
              <a:rPr lang="ru-RU" i="1" dirty="0"/>
              <a:t> </a:t>
            </a:r>
            <a:r>
              <a:rPr lang="ru-RU" i="1" dirty="0" err="1"/>
              <a:t>Station</a:t>
            </a:r>
            <a:r>
              <a:rPr lang="ru-RU" i="1" dirty="0"/>
              <a:t> Air4Gs</a:t>
            </a:r>
            <a:r>
              <a:rPr lang="ru-RU" dirty="0"/>
              <a:t> может работать с каналами шириной 5 МГц и 10 МГц.</a:t>
            </a:r>
          </a:p>
          <a:p>
            <a:r>
              <a:rPr lang="ru-RU" dirty="0"/>
              <a:t>Air4Gs идеально подходит для операторов и операторских сетей в пригородных и сельских районах, а также расширения (развертывания) городских сетей. Продукт оптимизирован для вертикальных приложений, таких как </a:t>
            </a:r>
            <a:r>
              <a:rPr lang="ru-RU" dirty="0" err="1"/>
              <a:t>Smart</a:t>
            </a:r>
            <a:r>
              <a:rPr lang="ru-RU" dirty="0"/>
              <a:t> </a:t>
            </a:r>
            <a:r>
              <a:rPr lang="ru-RU" dirty="0" err="1"/>
              <a:t>Grid</a:t>
            </a:r>
            <a:r>
              <a:rPr lang="ru-RU" dirty="0"/>
              <a:t> или транспорта, где часто есть необходимость в мощных, экономически эффективных решениях. Air4Gs это базовая станция мобильного </a:t>
            </a:r>
            <a:r>
              <a:rPr lang="ru-RU" dirty="0" err="1"/>
              <a:t>WiMAX</a:t>
            </a:r>
            <a:r>
              <a:rPr lang="ru-RU" dirty="0"/>
              <a:t> (IEEE802.16e), стандартные интерфейсы R1 и R6.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596000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/>
              <a:t>Базовая станция </a:t>
            </a:r>
            <a:r>
              <a:rPr lang="en-US" i="1" dirty="0"/>
              <a:t>Air4Gs</a:t>
            </a:r>
            <a:endParaRPr lang="ru-RU" dirty="0"/>
          </a:p>
        </p:txBody>
      </p:sp>
      <p:pic>
        <p:nvPicPr>
          <p:cNvPr id="1026" name="Picture 2" descr="Базовая станция Air4Gs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3638" y="2601363"/>
            <a:ext cx="2822331" cy="3674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97901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Характеристики БС: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2952569" y="2160589"/>
          <a:ext cx="4046900" cy="3881435"/>
        </p:xfrm>
        <a:graphic>
          <a:graphicData uri="http://schemas.openxmlformats.org/drawingml/2006/table">
            <a:tbl>
              <a:tblPr/>
              <a:tblGrid>
                <a:gridCol w="2023450">
                  <a:extLst>
                    <a:ext uri="{9D8B030D-6E8A-4147-A177-3AD203B41FA5}">
                      <a16:colId xmlns:a16="http://schemas.microsoft.com/office/drawing/2014/main" val="2192487583"/>
                    </a:ext>
                  </a:extLst>
                </a:gridCol>
                <a:gridCol w="2023450">
                  <a:extLst>
                    <a:ext uri="{9D8B030D-6E8A-4147-A177-3AD203B41FA5}">
                      <a16:colId xmlns:a16="http://schemas.microsoft.com/office/drawing/2014/main" val="1360698817"/>
                    </a:ext>
                  </a:extLst>
                </a:gridCol>
              </a:tblGrid>
              <a:tr h="172189">
                <a:tc>
                  <a:txBody>
                    <a:bodyPr/>
                    <a:lstStyle/>
                    <a:p>
                      <a:endParaRPr lang="ru-RU" sz="800"/>
                    </a:p>
                  </a:txBody>
                  <a:tcPr marL="43047" marR="43047" marT="21524" marB="21524"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800"/>
                    </a:p>
                  </a:txBody>
                  <a:tcPr marL="43047" marR="43047" marT="21524" marB="21524"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2358494"/>
                  </a:ext>
                </a:extLst>
              </a:tr>
              <a:tr h="347966"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Поддерживаемые диапазоны частот, ГГц</a:t>
                      </a:r>
                    </a:p>
                  </a:txBody>
                  <a:tcPr marL="44841" marR="44841" marT="44841" marB="4484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2.3 -2.4, 2.5-2.7, 3.3-3.8, 4.9-5.0</a:t>
                      </a:r>
                    </a:p>
                  </a:txBody>
                  <a:tcPr marL="44841" marR="44841" marT="44841" marB="4484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2891093"/>
                  </a:ext>
                </a:extLst>
              </a:tr>
              <a:tr h="218824"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Ширина канала, МГц</a:t>
                      </a:r>
                    </a:p>
                  </a:txBody>
                  <a:tcPr marL="44841" marR="44841" marT="44841" marB="4484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A9A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1.75 , 3.5, 5, 10</a:t>
                      </a:r>
                    </a:p>
                  </a:txBody>
                  <a:tcPr marL="44841" marR="44841" marT="44841" marB="4484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A9A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0893385"/>
                  </a:ext>
                </a:extLst>
              </a:tr>
              <a:tr h="218824"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Число поднесущих</a:t>
                      </a:r>
                    </a:p>
                  </a:txBody>
                  <a:tcPr marL="44841" marR="44841" marT="44841" marB="4484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256 ; 512 и 1024</a:t>
                      </a:r>
                    </a:p>
                  </a:txBody>
                  <a:tcPr marL="44841" marR="44841" marT="44841" marB="4484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347215"/>
                  </a:ext>
                </a:extLst>
              </a:tr>
              <a:tr h="218824"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Метод дуплексилования</a:t>
                      </a:r>
                    </a:p>
                  </a:txBody>
                  <a:tcPr marL="44841" marR="44841" marT="44841" marB="4484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A9A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>
                          <a:effectLst/>
                        </a:rPr>
                        <a:t>FDD + TDD</a:t>
                      </a:r>
                    </a:p>
                  </a:txBody>
                  <a:tcPr marL="44841" marR="44841" marT="44841" marB="4484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A9A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7185376"/>
                  </a:ext>
                </a:extLst>
              </a:tr>
              <a:tr h="218824"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Модуляция</a:t>
                      </a:r>
                    </a:p>
                  </a:txBody>
                  <a:tcPr marL="44841" marR="44841" marT="44841" marB="4484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2-ФМ; 4-ФМ; 16-КАМ; 64-КАМ.</a:t>
                      </a:r>
                    </a:p>
                  </a:txBody>
                  <a:tcPr marL="44841" marR="44841" marT="44841" marB="4484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0939739"/>
                  </a:ext>
                </a:extLst>
              </a:tr>
              <a:tr h="347966"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Поддерживаемые профили</a:t>
                      </a:r>
                    </a:p>
                  </a:txBody>
                  <a:tcPr marL="44841" marR="44841" marT="44841" marB="4484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A9A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Фиксированный WiMAX (расширяемый до мобильного WiMAX)</a:t>
                      </a:r>
                    </a:p>
                  </a:txBody>
                  <a:tcPr marL="44841" marR="44841" marT="44841" marB="4484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A9A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0664735"/>
                  </a:ext>
                </a:extLst>
              </a:tr>
              <a:tr h="218824"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Стандарт</a:t>
                      </a:r>
                    </a:p>
                  </a:txBody>
                  <a:tcPr marL="44841" marR="44841" marT="44841" marB="4484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>
                          <a:effectLst/>
                        </a:rPr>
                        <a:t>IEEE 802.16e-2005</a:t>
                      </a:r>
                    </a:p>
                  </a:txBody>
                  <a:tcPr marL="44841" marR="44841" marT="44841" marB="4484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6440730"/>
                  </a:ext>
                </a:extLst>
              </a:tr>
              <a:tr h="218824"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Мощность передатчика</a:t>
                      </a:r>
                    </a:p>
                  </a:txBody>
                  <a:tcPr marL="44841" marR="44841" marT="44841" marB="4484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A9A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до 40дБм на сектор</a:t>
                      </a:r>
                    </a:p>
                  </a:txBody>
                  <a:tcPr marL="44841" marR="44841" marT="44841" marB="4484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A9A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7407110"/>
                  </a:ext>
                </a:extLst>
              </a:tr>
              <a:tr h="218824"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Чувствительность приемника</a:t>
                      </a:r>
                    </a:p>
                  </a:txBody>
                  <a:tcPr marL="44841" marR="44841" marT="44841" marB="4484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-115 дБм (1/16), -103 дБм (1/1)</a:t>
                      </a:r>
                    </a:p>
                  </a:txBody>
                  <a:tcPr marL="44841" marR="44841" marT="44841" marB="4484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5126499"/>
                  </a:ext>
                </a:extLst>
              </a:tr>
              <a:tr h="347966"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Коэффициент усиления антенн (</a:t>
                      </a:r>
                      <a:r>
                        <a:rPr lang="en-US" sz="800">
                          <a:effectLst/>
                        </a:rPr>
                        <a:t>UL/DL)</a:t>
                      </a:r>
                    </a:p>
                  </a:txBody>
                  <a:tcPr marL="44841" marR="44841" marT="44841" marB="4484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A9A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17дБ</a:t>
                      </a:r>
                    </a:p>
                  </a:txBody>
                  <a:tcPr marL="44841" marR="44841" marT="44841" marB="4484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A9A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1360811"/>
                  </a:ext>
                </a:extLst>
              </a:tr>
              <a:tr h="218824"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Антенна конфигурация</a:t>
                      </a:r>
                    </a:p>
                  </a:txBody>
                  <a:tcPr marL="44841" marR="44841" marT="44841" marB="4484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>
                          <a:effectLst/>
                        </a:rPr>
                        <a:t>MIMO: </a:t>
                      </a:r>
                      <a:r>
                        <a:rPr lang="ru-RU" sz="800">
                          <a:effectLst/>
                        </a:rPr>
                        <a:t>круговая 2х2;</a:t>
                      </a:r>
                    </a:p>
                  </a:txBody>
                  <a:tcPr marL="44841" marR="44841" marT="44841" marB="4484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3820364"/>
                  </a:ext>
                </a:extLst>
              </a:tr>
              <a:tr h="347966"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Кодирование с коррекцией ошибок</a:t>
                      </a:r>
                    </a:p>
                  </a:txBody>
                  <a:tcPr marL="44841" marR="44841" marT="44841" marB="4484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A9A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Сверточное кодирование; турбокодирование.</a:t>
                      </a:r>
                    </a:p>
                  </a:txBody>
                  <a:tcPr marL="44841" marR="44841" marT="44841" marB="4484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A9A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0684718"/>
                  </a:ext>
                </a:extLst>
              </a:tr>
              <a:tr h="218824"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Кабели соединяющие ODU и IDU</a:t>
                      </a:r>
                    </a:p>
                  </a:txBody>
                  <a:tcPr marL="44841" marR="44841" marT="44841" marB="4484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Полностью внешнее исполнение</a:t>
                      </a:r>
                    </a:p>
                  </a:txBody>
                  <a:tcPr marL="44841" marR="44841" marT="44841" marB="4484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6681951"/>
                  </a:ext>
                </a:extLst>
              </a:tr>
              <a:tr h="347966"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Диаграмма направленности антенны одного сектора</a:t>
                      </a:r>
                    </a:p>
                  </a:txBody>
                  <a:tcPr marL="44841" marR="44841" marT="44841" marB="4484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A9A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60°, 90°, 120°, 180°, 360°</a:t>
                      </a:r>
                    </a:p>
                  </a:txBody>
                  <a:tcPr marL="44841" marR="44841" marT="44841" marB="44841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A9A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26438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72383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Mobile WiMAX ASN </a:t>
            </a:r>
            <a:r>
              <a:rPr lang="ru-RU" dirty="0"/>
              <a:t>шлюз решения (</a:t>
            </a:r>
            <a:r>
              <a:rPr lang="en-US" dirty="0"/>
              <a:t>AN1 WIMAX ASN-GW)[10]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dirty="0"/>
              <a:t>IEEE 802.16e-2005 совместно с сетью </a:t>
            </a:r>
            <a:r>
              <a:rPr lang="ru-RU" dirty="0" err="1"/>
              <a:t>WiMAX</a:t>
            </a:r>
            <a:r>
              <a:rPr lang="ru-RU" dirty="0"/>
              <a:t> </a:t>
            </a:r>
            <a:r>
              <a:rPr lang="ru-RU" dirty="0" err="1"/>
              <a:t>Forum</a:t>
            </a:r>
            <a:r>
              <a:rPr lang="ru-RU" dirty="0"/>
              <a:t> эталонной модели (NRM) обладает способностью управлять мобильностью абонентов, обеспечивает возможность идентификации, учета и применения политики в расчете на абонента, а также для выполнения функций AAA. Это достигается путем деления </a:t>
            </a:r>
            <a:r>
              <a:rPr lang="ru-RU" dirty="0" err="1"/>
              <a:t>WiMAX</a:t>
            </a:r>
            <a:r>
              <a:rPr lang="ru-RU" dirty="0"/>
              <a:t> сети на две основные части:</a:t>
            </a:r>
          </a:p>
          <a:p>
            <a:pPr marL="0" indent="0">
              <a:buNone/>
            </a:pPr>
            <a:r>
              <a:rPr lang="ru-RU" dirty="0"/>
              <a:t>• Доступ к службе </a:t>
            </a:r>
            <a:r>
              <a:rPr lang="ru-RU" dirty="0" err="1"/>
              <a:t>Network</a:t>
            </a:r>
            <a:r>
              <a:rPr lang="ru-RU" dirty="0"/>
              <a:t> (ASN) ;</a:t>
            </a:r>
          </a:p>
          <a:p>
            <a:pPr marL="0" indent="0">
              <a:buNone/>
            </a:pPr>
            <a:r>
              <a:rPr lang="ru-RU" dirty="0"/>
              <a:t>• Подключение сетевых служб (ДНС)</a:t>
            </a:r>
          </a:p>
          <a:p>
            <a:pPr marL="0" indent="0">
              <a:buNone/>
            </a:pPr>
            <a:r>
              <a:rPr lang="ru-RU" dirty="0"/>
              <a:t>ASN состоит из базовых станций </a:t>
            </a:r>
            <a:r>
              <a:rPr lang="ru-RU" dirty="0" err="1"/>
              <a:t>WiMAX</a:t>
            </a:r>
            <a:r>
              <a:rPr lang="ru-RU" dirty="0"/>
              <a:t> и ASN </a:t>
            </a:r>
            <a:r>
              <a:rPr lang="ru-RU" dirty="0" err="1"/>
              <a:t>Gateway</a:t>
            </a:r>
            <a:r>
              <a:rPr lang="ru-RU" dirty="0"/>
              <a:t> (ASNGW).</a:t>
            </a:r>
          </a:p>
          <a:p>
            <a:pPr marL="0" indent="0">
              <a:buNone/>
            </a:pPr>
            <a:r>
              <a:rPr lang="ru-RU" dirty="0"/>
              <a:t>ДНС в Центре сети, обеспечивает контроль и управление функций IMS (спецификация передачи мультимедиа в электросвязи на основе протокола IP), DHCP (</a:t>
            </a:r>
            <a:r>
              <a:rPr lang="ru-RU" dirty="0" err="1"/>
              <a:t>Dynamic</a:t>
            </a:r>
            <a:r>
              <a:rPr lang="ru-RU" dirty="0"/>
              <a:t> </a:t>
            </a:r>
            <a:r>
              <a:rPr lang="ru-RU" dirty="0" err="1"/>
              <a:t>Host</a:t>
            </a:r>
            <a:r>
              <a:rPr lang="ru-RU" dirty="0"/>
              <a:t> </a:t>
            </a:r>
            <a:r>
              <a:rPr lang="ru-RU" dirty="0" err="1"/>
              <a:t>Configuration</a:t>
            </a:r>
            <a:r>
              <a:rPr lang="ru-RU" dirty="0"/>
              <a:t> </a:t>
            </a:r>
            <a:r>
              <a:rPr lang="ru-RU" dirty="0" err="1"/>
              <a:t>Protocol</a:t>
            </a:r>
            <a:r>
              <a:rPr lang="ru-RU" dirty="0"/>
              <a:t> -- протокол динамической конфигурации узла), FTP(</a:t>
            </a:r>
            <a:r>
              <a:rPr lang="ru-RU" dirty="0" err="1"/>
              <a:t>File</a:t>
            </a:r>
            <a:r>
              <a:rPr lang="ru-RU" dirty="0"/>
              <a:t> </a:t>
            </a:r>
            <a:r>
              <a:rPr lang="ru-RU" dirty="0" err="1"/>
              <a:t>Transfer</a:t>
            </a:r>
            <a:r>
              <a:rPr lang="ru-RU" dirty="0"/>
              <a:t> </a:t>
            </a:r>
            <a:r>
              <a:rPr lang="ru-RU" dirty="0" err="1"/>
              <a:t>Protocol</a:t>
            </a:r>
            <a:r>
              <a:rPr lang="ru-RU" dirty="0"/>
              <a:t> -- протокол передачи файлов) и AAA (</a:t>
            </a:r>
            <a:r>
              <a:rPr lang="ru-RU" dirty="0" err="1"/>
              <a:t>Authentication</a:t>
            </a:r>
            <a:r>
              <a:rPr lang="ru-RU" dirty="0"/>
              <a:t>, </a:t>
            </a:r>
            <a:r>
              <a:rPr lang="ru-RU" dirty="0" err="1"/>
              <a:t>Authorization</a:t>
            </a:r>
            <a:r>
              <a:rPr lang="ru-RU" dirty="0"/>
              <a:t>, </a:t>
            </a:r>
            <a:r>
              <a:rPr lang="ru-RU" dirty="0" err="1"/>
              <a:t>Accounting</a:t>
            </a:r>
            <a:r>
              <a:rPr lang="ru-RU" dirty="0"/>
              <a:t>).</a:t>
            </a:r>
          </a:p>
          <a:p>
            <a:pPr marL="0" indent="0">
              <a:buNone/>
            </a:pPr>
            <a:r>
              <a:rPr lang="ru-RU" dirty="0"/>
              <a:t>Сеть управляется программным пакетом AS8200 </a:t>
            </a:r>
            <a:r>
              <a:rPr lang="ru-RU" dirty="0" err="1"/>
              <a:t>Netspan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Одним из ключевых элементов ASN является ASNGW, которая контролирует и управляет трафиками от большого количества базовых станций </a:t>
            </a:r>
            <a:r>
              <a:rPr lang="ru-RU" dirty="0" err="1"/>
              <a:t>WiMAX</a:t>
            </a:r>
            <a:r>
              <a:rPr lang="ru-RU" dirty="0"/>
              <a:t>. Платформа AN1 представляет собой идеальную среду начального уровня для распределения покрытия </a:t>
            </a:r>
            <a:r>
              <a:rPr lang="ru-RU" dirty="0" err="1"/>
              <a:t>WiMAX</a:t>
            </a:r>
            <a:r>
              <a:rPr lang="ru-RU" dirty="0"/>
              <a:t> приложений к небольшому числу абонентов и удовлетворения требований к пропускной способности. Создается сеть, архитектура которой обеспечивает экономическую эффективность на сельских сетях и сетях небольших населенных пунктов.</a:t>
            </a:r>
          </a:p>
          <a:p>
            <a:pPr marL="0" indent="0">
              <a:buNone/>
            </a:pPr>
            <a:r>
              <a:rPr lang="ru-RU" dirty="0"/>
              <a:t>Каждый шлюз ASN может сосредоточить трафики от нескольких базовых станций, что сокращает необходимое количество управляемых устройств и AAA операций при сведении к минимуму задержки установления соединения за счет уменьшения числа вызовов в сети. HA: (</a:t>
            </a:r>
            <a:r>
              <a:rPr lang="ru-RU" dirty="0" err="1"/>
              <a:t>Home</a:t>
            </a:r>
            <a:r>
              <a:rPr lang="ru-RU" dirty="0"/>
              <a:t> </a:t>
            </a:r>
            <a:r>
              <a:rPr lang="ru-RU" dirty="0" err="1"/>
              <a:t>Agent</a:t>
            </a:r>
            <a:r>
              <a:rPr lang="ru-RU" dirty="0"/>
              <a:t>, часть CSN)- элемент сети, отвечающий за возможность роуминга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656727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/>
              <a:t>Основные характеристики и преимущества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i="1" dirty="0"/>
              <a:t>Основные характеристики и преимущества</a:t>
            </a:r>
            <a:endParaRPr lang="ru-RU" dirty="0"/>
          </a:p>
          <a:p>
            <a:r>
              <a:rPr lang="ru-RU" dirty="0"/>
              <a:t>· Полный ASN шлюз и функциональность HA( </a:t>
            </a:r>
            <a:r>
              <a:rPr lang="ru-RU" dirty="0" err="1"/>
              <a:t>Home</a:t>
            </a:r>
            <a:r>
              <a:rPr lang="ru-RU" dirty="0"/>
              <a:t> </a:t>
            </a:r>
            <a:r>
              <a:rPr lang="ru-RU" dirty="0" err="1"/>
              <a:t>Agent</a:t>
            </a:r>
            <a:r>
              <a:rPr lang="ru-RU" dirty="0"/>
              <a:t>, часть CSN)</a:t>
            </a:r>
          </a:p>
          <a:p>
            <a:r>
              <a:rPr lang="ru-RU" dirty="0"/>
              <a:t>· Надежная производительность, тарифы, сделки, обработка пакетов</a:t>
            </a:r>
          </a:p>
          <a:p>
            <a:r>
              <a:rPr lang="ru-RU" dirty="0"/>
              <a:t>· Полный набор возможностей, управление мобильностью, в том числе и CMIP (</a:t>
            </a:r>
            <a:r>
              <a:rPr lang="ru-RU" dirty="0" err="1"/>
              <a:t>Common</a:t>
            </a:r>
            <a:r>
              <a:rPr lang="ru-RU" dirty="0"/>
              <a:t> </a:t>
            </a:r>
            <a:r>
              <a:rPr lang="ru-RU" dirty="0" err="1"/>
              <a:t>Management</a:t>
            </a:r>
            <a:r>
              <a:rPr lang="ru-RU" dirty="0"/>
              <a:t> </a:t>
            </a:r>
            <a:r>
              <a:rPr lang="ru-RU" dirty="0" err="1"/>
              <a:t>Information</a:t>
            </a:r>
            <a:r>
              <a:rPr lang="ru-RU" dirty="0"/>
              <a:t> </a:t>
            </a:r>
            <a:r>
              <a:rPr lang="ru-RU" dirty="0" err="1"/>
              <a:t>Protocol</a:t>
            </a:r>
            <a:r>
              <a:rPr lang="ru-RU" dirty="0"/>
              <a:t>. Протокол общей управляющей информации) -- стандарт управления сетью OSI. PMIP v4/v6</a:t>
            </a:r>
          </a:p>
          <a:p>
            <a:r>
              <a:rPr lang="ru-RU" dirty="0"/>
              <a:t>· Прочная конструкция, операторский класс соответствует NEBS / ETSI требованиям, а также возможностью восстановления программного обеспечения</a:t>
            </a:r>
          </a:p>
          <a:p>
            <a:pPr marL="0" indent="0">
              <a:buNone/>
            </a:pPr>
            <a:r>
              <a:rPr lang="ru-RU" dirty="0"/>
              <a:t>3. </a:t>
            </a:r>
            <a:r>
              <a:rPr lang="ru-RU" dirty="0" err="1"/>
              <a:t>Netspan</a:t>
            </a:r>
            <a:r>
              <a:rPr lang="ru-RU" dirty="0"/>
              <a:t> -программа управления сетью</a:t>
            </a:r>
          </a:p>
          <a:p>
            <a:pPr marL="0" indent="0">
              <a:buNone/>
            </a:pPr>
            <a:r>
              <a:rPr lang="ru-RU" dirty="0"/>
              <a:t>Продукты </a:t>
            </a:r>
            <a:r>
              <a:rPr lang="ru-RU" dirty="0" err="1"/>
              <a:t>Airspan</a:t>
            </a:r>
            <a:r>
              <a:rPr lang="ru-RU" dirty="0"/>
              <a:t> включают в себя все функции, необходимые для первоначальной установки и ввода в эксплуатацию продукции, а также их бесперебойной и эффективной работы. Для этого все продукты включают в себя широкие возможности управления функциями этих продуктов, а также централизованное управление и операции </a:t>
            </a:r>
            <a:r>
              <a:rPr lang="ru-RU" dirty="0" smtClean="0"/>
              <a:t>системы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373521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Функции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 err="1"/>
              <a:t>Netspan</a:t>
            </a:r>
            <a:r>
              <a:rPr lang="ru-RU" dirty="0"/>
              <a:t> обеспечивает выполнение следующих функций:</a:t>
            </a:r>
          </a:p>
          <a:p>
            <a:pPr marL="0" indent="0">
              <a:buNone/>
            </a:pPr>
            <a:r>
              <a:rPr lang="ru-RU" dirty="0"/>
              <a:t>• Исправность управления</a:t>
            </a:r>
          </a:p>
          <a:p>
            <a:pPr marL="0" indent="0">
              <a:buNone/>
            </a:pPr>
            <a:r>
              <a:rPr lang="ru-RU" dirty="0"/>
              <a:t>• Управление конфигурацией</a:t>
            </a:r>
          </a:p>
          <a:p>
            <a:pPr marL="0" indent="0">
              <a:buNone/>
            </a:pPr>
            <a:r>
              <a:rPr lang="ru-RU" dirty="0"/>
              <a:t>• Обработка аварийных сигналов</a:t>
            </a:r>
          </a:p>
          <a:p>
            <a:pPr marL="0" indent="0">
              <a:buNone/>
            </a:pPr>
            <a:r>
              <a:rPr lang="ru-RU" dirty="0"/>
              <a:t>• Управление производительностью</a:t>
            </a:r>
          </a:p>
          <a:p>
            <a:pPr marL="0" indent="0">
              <a:buNone/>
            </a:pPr>
            <a:r>
              <a:rPr lang="ru-RU" dirty="0"/>
              <a:t>• Управление безопасностью</a:t>
            </a:r>
          </a:p>
          <a:p>
            <a:pPr marL="0" indent="0">
              <a:buNone/>
            </a:pPr>
            <a:r>
              <a:rPr lang="ru-RU" dirty="0" err="1"/>
              <a:t>Netspan</a:t>
            </a:r>
            <a:r>
              <a:rPr lang="ru-RU" dirty="0"/>
              <a:t> строится в соответствии с архитектурой клиент / сервер. Сервер </a:t>
            </a:r>
            <a:r>
              <a:rPr lang="ru-RU" dirty="0" err="1"/>
              <a:t>Netspan</a:t>
            </a:r>
            <a:r>
              <a:rPr lang="ru-RU" dirty="0"/>
              <a:t> работает на платформе ПК, используя базу данных SQL для хранения конфигурации, статистики и историй тревоги по радиосети. Доступ к серверу </a:t>
            </a:r>
            <a:r>
              <a:rPr lang="ru-RU" dirty="0" err="1"/>
              <a:t>Netspan</a:t>
            </a:r>
            <a:r>
              <a:rPr lang="ru-RU" dirty="0"/>
              <a:t> от различных стандартных веб-браузеров - с помощью веб-службы сервера </a:t>
            </a:r>
            <a:r>
              <a:rPr lang="ru-RU" dirty="0" err="1"/>
              <a:t>Netspan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Управление сетью с помощью </a:t>
            </a:r>
            <a:r>
              <a:rPr lang="ru-RU" dirty="0" err="1"/>
              <a:t>Netspan</a:t>
            </a:r>
            <a:r>
              <a:rPr lang="ru-RU" dirty="0"/>
              <a:t> осуществляется одним работником - оператором </a:t>
            </a:r>
            <a:r>
              <a:rPr lang="ru-RU" dirty="0" smtClean="0"/>
              <a:t>круглосуточно.</a:t>
            </a:r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dirty="0"/>
              <a:t>Секторная антенна для базовой станции </a:t>
            </a:r>
            <a:r>
              <a:rPr lang="ru-RU" dirty="0" smtClean="0"/>
              <a:t>INT-SEC-17/5X-H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566968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Антенна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b="1" dirty="0" smtClean="0"/>
              <a:t>Описание </a:t>
            </a:r>
            <a:r>
              <a:rPr lang="ru-RU" b="1" dirty="0"/>
              <a:t>антенны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SECTOR это профессиональные антенны, предназначенные для построения базовых станций высокой ёмкости в сельских районах. Антенны имеют возможность наклона, что обеспечивает мощный, сфокусированный сигнал в секторе. Благодаря высокому усилению и широкому углу охвата антенны, в малонаселённых районах достигается покрытие качественным сигналом большой площади. Высококачественный корпус позволяет достигать высокого результата даже в суровых погодных условиях.</a:t>
            </a:r>
          </a:p>
          <a:p>
            <a:pPr marL="0" indent="0">
              <a:buNone/>
            </a:pPr>
            <a:r>
              <a:rPr lang="ru-RU" b="1" dirty="0"/>
              <a:t>Ключевые достоинства</a:t>
            </a:r>
            <a:endParaRPr lang="ru-RU" dirty="0"/>
          </a:p>
          <a:p>
            <a:r>
              <a:rPr lang="ru-RU" dirty="0"/>
              <a:t>• Излучающая поверхность покрыта лаком - надёжность при любых погодных условиях</a:t>
            </a:r>
          </a:p>
          <a:p>
            <a:r>
              <a:rPr lang="ru-RU" dirty="0"/>
              <a:t>• Антенна относительно небольшая и лёгкая.</a:t>
            </a:r>
          </a:p>
          <a:p>
            <a:r>
              <a:rPr lang="ru-RU" dirty="0"/>
              <a:t>• Облучатель </a:t>
            </a:r>
            <a:r>
              <a:rPr lang="ru-RU" dirty="0" err="1"/>
              <a:t>микрополоскового</a:t>
            </a:r>
            <a:r>
              <a:rPr lang="ru-RU" dirty="0"/>
              <a:t> типа.</a:t>
            </a:r>
          </a:p>
          <a:p>
            <a:r>
              <a:rPr lang="ru-RU" dirty="0"/>
              <a:t>• Модульная конструкция обеспечивает надёжное функционирование в самых суровых погодных условиях.</a:t>
            </a:r>
          </a:p>
          <a:p>
            <a:r>
              <a:rPr lang="ru-RU" dirty="0"/>
              <a:t>• Сегментирование покрытия позволяет обслуживать больше пользователей одной базовой станцией.</a:t>
            </a:r>
          </a:p>
          <a:p>
            <a:r>
              <a:rPr lang="ru-RU" dirty="0"/>
              <a:t>• Антенное </a:t>
            </a:r>
            <a:r>
              <a:rPr lang="ru-RU" dirty="0" err="1"/>
              <a:t>крепеление</a:t>
            </a:r>
            <a:r>
              <a:rPr lang="ru-RU" dirty="0"/>
              <a:t> имеет возможность наклона, что позволяет оптимизировать покрытие и уменьшить влияние посторонних сетей.</a:t>
            </a:r>
          </a:p>
          <a:p>
            <a:r>
              <a:rPr lang="ru-RU" dirty="0"/>
              <a:t>• Крепление с возможностью регулировки в горизонтальной и вертикальной плоскостях обеспечивает точное нацеливание антенны.</a:t>
            </a:r>
          </a:p>
        </p:txBody>
      </p:sp>
    </p:spTree>
    <p:extLst>
      <p:ext uri="{BB962C8B-B14F-4D97-AF65-F5344CB8AC3E}">
        <p14:creationId xmlns:p14="http://schemas.microsoft.com/office/powerpoint/2010/main" val="3407875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Технические характеристики антенны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891368" y="2160587"/>
          <a:ext cx="8169302" cy="3881439"/>
        </p:xfrm>
        <a:graphic>
          <a:graphicData uri="http://schemas.openxmlformats.org/drawingml/2006/table">
            <a:tbl>
              <a:tblPr/>
              <a:tblGrid>
                <a:gridCol w="4084651">
                  <a:extLst>
                    <a:ext uri="{9D8B030D-6E8A-4147-A177-3AD203B41FA5}">
                      <a16:colId xmlns:a16="http://schemas.microsoft.com/office/drawing/2014/main" val="4267497867"/>
                    </a:ext>
                  </a:extLst>
                </a:gridCol>
                <a:gridCol w="4084651">
                  <a:extLst>
                    <a:ext uri="{9D8B030D-6E8A-4147-A177-3AD203B41FA5}">
                      <a16:colId xmlns:a16="http://schemas.microsoft.com/office/drawing/2014/main" val="4042161332"/>
                    </a:ext>
                  </a:extLst>
                </a:gridCol>
              </a:tblGrid>
              <a:tr h="347591">
                <a:tc>
                  <a:txBody>
                    <a:bodyPr/>
                    <a:lstStyle/>
                    <a:p>
                      <a:endParaRPr lang="ru-RU" sz="1700"/>
                    </a:p>
                  </a:txBody>
                  <a:tcPr marL="86898" marR="86898" marT="43449" marB="43449"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700"/>
                    </a:p>
                  </a:txBody>
                  <a:tcPr marL="86898" marR="86898" marT="43449" marB="43449"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7659979"/>
                  </a:ext>
                </a:extLst>
              </a:tr>
              <a:tr h="441731">
                <a:tc>
                  <a:txBody>
                    <a:bodyPr/>
                    <a:lstStyle/>
                    <a:p>
                      <a:pPr algn="l"/>
                      <a:r>
                        <a:rPr lang="ru-RU" sz="1700">
                          <a:effectLst/>
                        </a:rPr>
                        <a:t>Диапазон частот, МГц</a:t>
                      </a:r>
                    </a:p>
                  </a:txBody>
                  <a:tcPr marL="90519" marR="90519" marT="90519" marB="90519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>
                          <a:effectLst/>
                        </a:rPr>
                        <a:t>2300-3800MHz</a:t>
                      </a:r>
                    </a:p>
                  </a:txBody>
                  <a:tcPr marL="90519" marR="90519" marT="90519" marB="90519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8174396"/>
                  </a:ext>
                </a:extLst>
              </a:tr>
              <a:tr h="441731">
                <a:tc>
                  <a:txBody>
                    <a:bodyPr/>
                    <a:lstStyle/>
                    <a:p>
                      <a:pPr algn="l"/>
                      <a:r>
                        <a:rPr lang="ru-RU" sz="1700">
                          <a:effectLst/>
                        </a:rPr>
                        <a:t>усиление</a:t>
                      </a:r>
                    </a:p>
                  </a:txBody>
                  <a:tcPr marL="90519" marR="90519" marT="90519" marB="90519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A9A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>
                          <a:effectLst/>
                        </a:rPr>
                        <a:t>17dBi</a:t>
                      </a:r>
                    </a:p>
                  </a:txBody>
                  <a:tcPr marL="90519" marR="90519" marT="90519" marB="90519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A9A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0155613"/>
                  </a:ext>
                </a:extLst>
              </a:tr>
              <a:tr h="441731">
                <a:tc>
                  <a:txBody>
                    <a:bodyPr/>
                    <a:lstStyle/>
                    <a:p>
                      <a:pPr algn="l"/>
                      <a:r>
                        <a:rPr lang="ru-RU" sz="1700">
                          <a:effectLst/>
                        </a:rPr>
                        <a:t>в горизонтальной плоскости (-3</a:t>
                      </a:r>
                      <a:r>
                        <a:rPr lang="en-US" sz="1700">
                          <a:effectLst/>
                        </a:rPr>
                        <a:t>dB)</a:t>
                      </a:r>
                    </a:p>
                  </a:txBody>
                  <a:tcPr marL="90519" marR="90519" marT="90519" marB="90519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700">
                          <a:effectLst/>
                        </a:rPr>
                        <a:t>60°</a:t>
                      </a:r>
                    </a:p>
                  </a:txBody>
                  <a:tcPr marL="90519" marR="90519" marT="90519" marB="90519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1826687"/>
                  </a:ext>
                </a:extLst>
              </a:tr>
              <a:tr h="441731">
                <a:tc>
                  <a:txBody>
                    <a:bodyPr/>
                    <a:lstStyle/>
                    <a:p>
                      <a:pPr algn="l"/>
                      <a:r>
                        <a:rPr lang="ru-RU" sz="1700">
                          <a:effectLst/>
                        </a:rPr>
                        <a:t>в вертикальной плоскости (-3</a:t>
                      </a:r>
                      <a:r>
                        <a:rPr lang="en-US" sz="1700">
                          <a:effectLst/>
                        </a:rPr>
                        <a:t>dB)</a:t>
                      </a:r>
                    </a:p>
                  </a:txBody>
                  <a:tcPr marL="90519" marR="90519" marT="90519" marB="90519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A9A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700">
                          <a:effectLst/>
                        </a:rPr>
                        <a:t>6°</a:t>
                      </a:r>
                    </a:p>
                  </a:txBody>
                  <a:tcPr marL="90519" marR="90519" marT="90519" marB="90519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A9A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7858636"/>
                  </a:ext>
                </a:extLst>
              </a:tr>
              <a:tr h="441731">
                <a:tc>
                  <a:txBody>
                    <a:bodyPr/>
                    <a:lstStyle/>
                    <a:p>
                      <a:pPr algn="l"/>
                      <a:r>
                        <a:rPr lang="ru-RU" sz="1700">
                          <a:effectLst/>
                        </a:rPr>
                        <a:t>в горизонтальной плоскости (-10</a:t>
                      </a:r>
                      <a:r>
                        <a:rPr lang="en-US" sz="1700">
                          <a:effectLst/>
                        </a:rPr>
                        <a:t>dB)</a:t>
                      </a:r>
                    </a:p>
                  </a:txBody>
                  <a:tcPr marL="90519" marR="90519" marT="90519" marB="90519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700">
                          <a:effectLst/>
                        </a:rPr>
                        <a:t>134°</a:t>
                      </a:r>
                    </a:p>
                  </a:txBody>
                  <a:tcPr marL="90519" marR="90519" marT="90519" marB="90519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6428333"/>
                  </a:ext>
                </a:extLst>
              </a:tr>
              <a:tr h="441731">
                <a:tc>
                  <a:txBody>
                    <a:bodyPr/>
                    <a:lstStyle/>
                    <a:p>
                      <a:pPr algn="l"/>
                      <a:r>
                        <a:rPr lang="ru-RU" sz="1700">
                          <a:effectLst/>
                        </a:rPr>
                        <a:t>в вертикальной плоскости (-10</a:t>
                      </a:r>
                      <a:r>
                        <a:rPr lang="en-US" sz="1700">
                          <a:effectLst/>
                        </a:rPr>
                        <a:t>dB)</a:t>
                      </a:r>
                    </a:p>
                  </a:txBody>
                  <a:tcPr marL="90519" marR="90519" marT="90519" marB="90519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A9A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700">
                          <a:effectLst/>
                        </a:rPr>
                        <a:t>25°</a:t>
                      </a:r>
                    </a:p>
                  </a:txBody>
                  <a:tcPr marL="90519" marR="90519" marT="90519" marB="90519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A9A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8193710"/>
                  </a:ext>
                </a:extLst>
              </a:tr>
              <a:tr h="441731">
                <a:tc>
                  <a:txBody>
                    <a:bodyPr/>
                    <a:lstStyle/>
                    <a:p>
                      <a:pPr algn="l"/>
                      <a:r>
                        <a:rPr lang="ru-RU" sz="1700">
                          <a:effectLst/>
                        </a:rPr>
                        <a:t>вперед / назад соотношение</a:t>
                      </a:r>
                    </a:p>
                  </a:txBody>
                  <a:tcPr marL="90519" marR="90519" marT="90519" marB="90519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>
                          <a:effectLst/>
                        </a:rPr>
                        <a:t>&gt; 24dB</a:t>
                      </a:r>
                    </a:p>
                  </a:txBody>
                  <a:tcPr marL="90519" marR="90519" marT="90519" marB="90519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3088411"/>
                  </a:ext>
                </a:extLst>
              </a:tr>
              <a:tr h="441731">
                <a:tc>
                  <a:txBody>
                    <a:bodyPr/>
                    <a:lstStyle/>
                    <a:p>
                      <a:pPr algn="l"/>
                      <a:r>
                        <a:rPr lang="ru-RU" sz="1700">
                          <a:effectLst/>
                        </a:rPr>
                        <a:t>кросс поляризации</a:t>
                      </a:r>
                    </a:p>
                  </a:txBody>
                  <a:tcPr marL="90519" marR="90519" marT="90519" marB="90519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A9A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 dirty="0">
                          <a:effectLst/>
                        </a:rPr>
                        <a:t>&gt; 27dB</a:t>
                      </a:r>
                    </a:p>
                  </a:txBody>
                  <a:tcPr marL="90519" marR="90519" marT="90519" marB="90519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A9A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01064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4583820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</TotalTime>
  <Words>953</Words>
  <Application>Microsoft Office PowerPoint</Application>
  <PresentationFormat>Широкоэкранный</PresentationFormat>
  <Paragraphs>125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Trebuchet MS</vt:lpstr>
      <vt:lpstr>Wingdings 3</vt:lpstr>
      <vt:lpstr>Аспект</vt:lpstr>
      <vt:lpstr>Ставропольский ГАУ</vt:lpstr>
      <vt:lpstr>Выбор аппаратуры и расчет сети </vt:lpstr>
      <vt:lpstr>Базовая станция Air4Gs</vt:lpstr>
      <vt:lpstr>Характеристики БС:</vt:lpstr>
      <vt:lpstr>Mobile WiMAX ASN шлюз решения (AN1 WIMAX ASN-GW)[10]</vt:lpstr>
      <vt:lpstr>Основные характеристики и преимущества </vt:lpstr>
      <vt:lpstr>Функции</vt:lpstr>
      <vt:lpstr>Антенна</vt:lpstr>
      <vt:lpstr>Технические характеристики антенны</vt:lpstr>
      <vt:lpstr>модем BreezeMAX USB 200 </vt:lpstr>
      <vt:lpstr>Технические характеристики модема</vt:lpstr>
      <vt:lpstr>Схема подключения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Александр</dc:creator>
  <cp:lastModifiedBy>Александр</cp:lastModifiedBy>
  <cp:revision>6</cp:revision>
  <dcterms:created xsi:type="dcterms:W3CDTF">2022-09-11T23:00:02Z</dcterms:created>
  <dcterms:modified xsi:type="dcterms:W3CDTF">2022-09-11T23:15:35Z</dcterms:modified>
</cp:coreProperties>
</file>